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Bebas Neue"/>
      <p:regular r:id="rId21"/>
    </p:embeddedFont>
    <p:embeddedFont>
      <p:font typeface="Poppins SemiBol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PoppinsSemiBold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PoppinsSemiBold-italic.fntdata"/><Relationship Id="rId23" Type="http://schemas.openxmlformats.org/officeDocument/2006/relationships/font" Target="fonts/Poppins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Poppins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oppins-regular.fntdata"/><Relationship Id="rId16" Type="http://schemas.openxmlformats.org/officeDocument/2006/relationships/slide" Target="slides/slide12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13cd1a7c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13cd1a7c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Guitar, bass, and piano sounds were valued, talked about. Solo </a:t>
            </a:r>
            <a:r>
              <a:rPr lang="en"/>
              <a:t>sections</a:t>
            </a:r>
            <a:r>
              <a:rPr lang="en"/>
              <a:t> appear to be mentioned frequently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sound approach would be looking at a larger set of positively reviewed, medium level, and negatively reviewed albums and determining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13cd1a7c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13cd1a7c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lphaLcParenR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Gather data across artists, analyze a large number of reviews in a single genre simultaneously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arenR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Metacritic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13cd1a7c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13cd1a7c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ba848ff5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ba848ff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17b351df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17b351df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13cd1a7c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13cd1a7c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→ Pre-Processing → Dimensionality Reduction → Topic Modelin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13cd1a7c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13cd1a7c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 were not apparent from topic word lists, however, looking at individual reviews provided more insight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17b351df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17b351df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17b351df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17b351df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17b351df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17b351df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model would be useful in exploring a set of data without ratings attached to it, perhaps the comments section of a RollingStone article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13cd1a7c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13cd1a7c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345800" y="1143300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198600" y="3594300"/>
            <a:ext cx="4746600" cy="405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720000" y="1387100"/>
            <a:ext cx="5857500" cy="14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720000" y="2853425"/>
            <a:ext cx="5857500" cy="573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35151" y="-17475"/>
            <a:ext cx="9214301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type="title"/>
          </p:nvPr>
        </p:nvSpPr>
        <p:spPr>
          <a:xfrm>
            <a:off x="334850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2" type="title"/>
          </p:nvPr>
        </p:nvSpPr>
        <p:spPr>
          <a:xfrm>
            <a:off x="63120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34850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title"/>
          </p:nvPr>
        </p:nvSpPr>
        <p:spPr>
          <a:xfrm>
            <a:off x="6235850" y="17427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6235850" y="22531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title"/>
          </p:nvPr>
        </p:nvSpPr>
        <p:spPr>
          <a:xfrm>
            <a:off x="334850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348500" y="4118700"/>
            <a:ext cx="188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6235850" y="3608375"/>
            <a:ext cx="1922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>
            <a:off x="6235850" y="4118700"/>
            <a:ext cx="1922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9" type="title"/>
          </p:nvPr>
        </p:nvSpPr>
        <p:spPr>
          <a:xfrm>
            <a:off x="3466250" y="30405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13" type="title"/>
          </p:nvPr>
        </p:nvSpPr>
        <p:spPr>
          <a:xfrm>
            <a:off x="34662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6312050" y="1119000"/>
            <a:ext cx="572700" cy="5727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5425" y="-19885"/>
            <a:ext cx="9198401" cy="516338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928425" y="2880150"/>
            <a:ext cx="43944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928425" y="1663050"/>
            <a:ext cx="4394400" cy="12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17475" y="-9800"/>
            <a:ext cx="9197925" cy="51631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810000" y="3337200"/>
            <a:ext cx="30621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810000" y="540000"/>
            <a:ext cx="3763500" cy="27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>
            <a:off x="-20750" y="-11650"/>
            <a:ext cx="9204475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4943625" y="2275350"/>
            <a:ext cx="24762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31125" y="-17474"/>
            <a:ext cx="9225225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720000" y="1770000"/>
            <a:ext cx="1989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720000" y="2297700"/>
            <a:ext cx="40278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720000" y="1770000"/>
            <a:ext cx="181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18"/>
          <p:cNvSpPr txBox="1"/>
          <p:nvPr>
            <p:ph idx="2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"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4165300" y="2749163"/>
            <a:ext cx="4251000" cy="122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4165300" y="1276225"/>
            <a:ext cx="4251000" cy="14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 sz="9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75" y="-17475"/>
            <a:ext cx="9225424" cy="51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type="title"/>
          </p:nvPr>
        </p:nvSpPr>
        <p:spPr>
          <a:xfrm>
            <a:off x="872388" y="2505713"/>
            <a:ext cx="2206500" cy="84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872388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title"/>
          </p:nvPr>
        </p:nvSpPr>
        <p:spPr>
          <a:xfrm>
            <a:off x="3468750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3468750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4" type="title"/>
          </p:nvPr>
        </p:nvSpPr>
        <p:spPr>
          <a:xfrm>
            <a:off x="6065088" y="2505713"/>
            <a:ext cx="2206500" cy="8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6065088" y="3394925"/>
            <a:ext cx="220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7200" y="-11650"/>
            <a:ext cx="91984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1948344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4039075" y="787325"/>
            <a:ext cx="1065900" cy="10659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5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031900" y="3019775"/>
            <a:ext cx="5080200" cy="48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type="title"/>
          </p:nvPr>
        </p:nvSpPr>
        <p:spPr>
          <a:xfrm>
            <a:off x="1859803" y="1384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1859800" y="1843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2" type="title"/>
          </p:nvPr>
        </p:nvSpPr>
        <p:spPr>
          <a:xfrm>
            <a:off x="3781050" y="2527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21"/>
          <p:cNvSpPr txBox="1"/>
          <p:nvPr>
            <p:ph idx="3" type="subTitle"/>
          </p:nvPr>
        </p:nvSpPr>
        <p:spPr>
          <a:xfrm>
            <a:off x="3781050" y="2986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4" type="title"/>
          </p:nvPr>
        </p:nvSpPr>
        <p:spPr>
          <a:xfrm>
            <a:off x="5702300" y="3670450"/>
            <a:ext cx="2420700" cy="3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21"/>
          <p:cNvSpPr txBox="1"/>
          <p:nvPr>
            <p:ph idx="5" type="subTitle"/>
          </p:nvPr>
        </p:nvSpPr>
        <p:spPr>
          <a:xfrm>
            <a:off x="5702300" y="4129500"/>
            <a:ext cx="2420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6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1125" y="-17475"/>
            <a:ext cx="9225225" cy="51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title"/>
          </p:nvPr>
        </p:nvSpPr>
        <p:spPr>
          <a:xfrm>
            <a:off x="14451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2"/>
          <p:cNvSpPr txBox="1"/>
          <p:nvPr>
            <p:ph idx="1" type="subTitle"/>
          </p:nvPr>
        </p:nvSpPr>
        <p:spPr>
          <a:xfrm>
            <a:off x="1445100" y="170732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2" type="title"/>
          </p:nvPr>
        </p:nvSpPr>
        <p:spPr>
          <a:xfrm>
            <a:off x="5523600" y="1339550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2"/>
          <p:cNvSpPr txBox="1"/>
          <p:nvPr>
            <p:ph idx="3" type="subTitle"/>
          </p:nvPr>
        </p:nvSpPr>
        <p:spPr>
          <a:xfrm>
            <a:off x="5523600" y="170732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4" type="title"/>
          </p:nvPr>
        </p:nvSpPr>
        <p:spPr>
          <a:xfrm>
            <a:off x="14451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22"/>
          <p:cNvSpPr txBox="1"/>
          <p:nvPr>
            <p:ph idx="5" type="subTitle"/>
          </p:nvPr>
        </p:nvSpPr>
        <p:spPr>
          <a:xfrm>
            <a:off x="1445100" y="321027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6" type="title"/>
          </p:nvPr>
        </p:nvSpPr>
        <p:spPr>
          <a:xfrm>
            <a:off x="5523600" y="2852075"/>
            <a:ext cx="2900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2"/>
          <p:cNvSpPr txBox="1"/>
          <p:nvPr>
            <p:ph idx="7" type="subTitle"/>
          </p:nvPr>
        </p:nvSpPr>
        <p:spPr>
          <a:xfrm>
            <a:off x="5523600" y="3210275"/>
            <a:ext cx="29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8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29125" y="-14075"/>
            <a:ext cx="9202249" cy="51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type="title"/>
          </p:nvPr>
        </p:nvSpPr>
        <p:spPr>
          <a:xfrm>
            <a:off x="7199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7199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2" type="title"/>
          </p:nvPr>
        </p:nvSpPr>
        <p:spPr>
          <a:xfrm>
            <a:off x="3396750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23"/>
          <p:cNvSpPr txBox="1"/>
          <p:nvPr>
            <p:ph idx="3" type="subTitle"/>
          </p:nvPr>
        </p:nvSpPr>
        <p:spPr>
          <a:xfrm>
            <a:off x="3396750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4" type="title"/>
          </p:nvPr>
        </p:nvSpPr>
        <p:spPr>
          <a:xfrm>
            <a:off x="7199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4" name="Google Shape;124;p23"/>
          <p:cNvSpPr txBox="1"/>
          <p:nvPr>
            <p:ph idx="5" type="subTitle"/>
          </p:nvPr>
        </p:nvSpPr>
        <p:spPr>
          <a:xfrm>
            <a:off x="7199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6" type="title"/>
          </p:nvPr>
        </p:nvSpPr>
        <p:spPr>
          <a:xfrm>
            <a:off x="3396750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6" name="Google Shape;126;p23"/>
          <p:cNvSpPr txBox="1"/>
          <p:nvPr>
            <p:ph idx="7" type="subTitle"/>
          </p:nvPr>
        </p:nvSpPr>
        <p:spPr>
          <a:xfrm>
            <a:off x="3396750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8" type="title"/>
          </p:nvPr>
        </p:nvSpPr>
        <p:spPr>
          <a:xfrm>
            <a:off x="6073488" y="160521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8" name="Google Shape;128;p23"/>
          <p:cNvSpPr txBox="1"/>
          <p:nvPr>
            <p:ph idx="9" type="subTitle"/>
          </p:nvPr>
        </p:nvSpPr>
        <p:spPr>
          <a:xfrm>
            <a:off x="6073488" y="210833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3" type="title"/>
          </p:nvPr>
        </p:nvSpPr>
        <p:spPr>
          <a:xfrm>
            <a:off x="6073488" y="3007563"/>
            <a:ext cx="2350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0" name="Google Shape;130;p23"/>
          <p:cNvSpPr txBox="1"/>
          <p:nvPr>
            <p:ph idx="14" type="subTitle"/>
          </p:nvPr>
        </p:nvSpPr>
        <p:spPr>
          <a:xfrm>
            <a:off x="6073488" y="3510688"/>
            <a:ext cx="191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5"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800" y="-11650"/>
            <a:ext cx="9193601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hasCustomPrompt="1" type="title"/>
          </p:nvPr>
        </p:nvSpPr>
        <p:spPr>
          <a:xfrm>
            <a:off x="1989600" y="1227313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24"/>
          <p:cNvSpPr txBox="1"/>
          <p:nvPr>
            <p:ph idx="1" type="subTitle"/>
          </p:nvPr>
        </p:nvSpPr>
        <p:spPr>
          <a:xfrm>
            <a:off x="1989600" y="2055635"/>
            <a:ext cx="516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hasCustomPrompt="1" idx="2" type="title"/>
          </p:nvPr>
        </p:nvSpPr>
        <p:spPr>
          <a:xfrm>
            <a:off x="1989600" y="2642658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/>
          <p:nvPr>
            <p:ph idx="3" type="subTitle"/>
          </p:nvPr>
        </p:nvSpPr>
        <p:spPr>
          <a:xfrm>
            <a:off x="1989600" y="3470981"/>
            <a:ext cx="5164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301" y="-9475"/>
            <a:ext cx="9190601" cy="51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>
            <p:ph type="ctrTitle"/>
          </p:nvPr>
        </p:nvSpPr>
        <p:spPr>
          <a:xfrm>
            <a:off x="2608425" y="692400"/>
            <a:ext cx="3927000" cy="7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1712225" y="1435725"/>
            <a:ext cx="57195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5"/>
          <p:cNvSpPr txBox="1"/>
          <p:nvPr>
            <p:ph idx="2" type="subTitle"/>
          </p:nvPr>
        </p:nvSpPr>
        <p:spPr>
          <a:xfrm>
            <a:off x="3050125" y="2053125"/>
            <a:ext cx="30438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/>
        </p:nvSpPr>
        <p:spPr>
          <a:xfrm>
            <a:off x="1949825" y="3801825"/>
            <a:ext cx="52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1125" y="-17475"/>
            <a:ext cx="9225251" cy="51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0750" y="-11650"/>
            <a:ext cx="9204499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2_1_1_2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9125" y="-16350"/>
            <a:ext cx="9221250" cy="51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34950" y="-19624"/>
            <a:ext cx="9232875" cy="518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/>
          <p:nvPr/>
        </p:nvSpPr>
        <p:spPr>
          <a:xfrm>
            <a:off x="360000" y="360000"/>
            <a:ext cx="8424000" cy="442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19" l="0" r="0" t="29"/>
          <a:stretch/>
        </p:blipFill>
        <p:spPr>
          <a:xfrm>
            <a:off x="-23300" y="-9475"/>
            <a:ext cx="9190601" cy="51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065500"/>
            <a:ext cx="7704000" cy="3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40776" y="-18375"/>
            <a:ext cx="9208151" cy="5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9551" y="-23300"/>
            <a:ext cx="9225701" cy="51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99" l="0" r="0" t="89"/>
          <a:stretch/>
        </p:blipFill>
        <p:spPr>
          <a:xfrm flipH="1" rot="10800000">
            <a:off x="-23300" y="-13074"/>
            <a:ext cx="9209575" cy="51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715775" y="1898662"/>
            <a:ext cx="195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804975" y="1898662"/>
            <a:ext cx="1954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715825" y="2565850"/>
            <a:ext cx="26232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05025" y="2565850"/>
            <a:ext cx="26232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300" y="-13075"/>
            <a:ext cx="9209599" cy="516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-35900" y="-13010"/>
            <a:ext cx="9198401" cy="5169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105025" y="1402600"/>
            <a:ext cx="5395500" cy="28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20000" y="387600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9125" y="-11825"/>
            <a:ext cx="9184849" cy="5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-27200" y="-11650"/>
            <a:ext cx="9198400" cy="51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/>
          <p:nvPr>
            <p:ph type="title"/>
          </p:nvPr>
        </p:nvSpPr>
        <p:spPr>
          <a:xfrm>
            <a:off x="1684275" y="1036950"/>
            <a:ext cx="44301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1684275" y="2018250"/>
            <a:ext cx="4430100" cy="208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2688075" y="1638900"/>
            <a:ext cx="3838200" cy="186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SemiBold"/>
              <a:buNone/>
              <a:defRPr sz="33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ctrTitle"/>
          </p:nvPr>
        </p:nvSpPr>
        <p:spPr>
          <a:xfrm>
            <a:off x="1345800" y="768575"/>
            <a:ext cx="6452400" cy="24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Decoding Album Reviews for Pink Floyd’s Dark Side of the Moon: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Sentiment Analysis using NLP</a:t>
            </a:r>
            <a:endParaRPr sz="4000"/>
          </a:p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2198700" y="3788563"/>
            <a:ext cx="4746600" cy="4059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Nicholas Bronson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1989600" y="104013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oppins"/>
                <a:ea typeface="Poppins"/>
                <a:cs typeface="Poppins"/>
                <a:sym typeface="Poppins"/>
              </a:rPr>
              <a:t>Conclusions</a:t>
            </a:r>
            <a:endParaRPr b="1" sz="3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1" name="Google Shape;271;p42"/>
          <p:cNvSpPr txBox="1"/>
          <p:nvPr>
            <p:ph idx="3" type="subTitle"/>
          </p:nvPr>
        </p:nvSpPr>
        <p:spPr>
          <a:xfrm>
            <a:off x="1404500" y="1824650"/>
            <a:ext cx="6595500" cy="23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Dark side of the moon is widely regarded as one of the </a:t>
            </a:r>
            <a:r>
              <a:rPr b="1" lang="en"/>
              <a:t>“greatest”</a:t>
            </a:r>
            <a:r>
              <a:rPr lang="en"/>
              <a:t> albums by </a:t>
            </a:r>
            <a:r>
              <a:rPr lang="en"/>
              <a:t>reviewers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There is speculation that the album is </a:t>
            </a:r>
            <a:r>
              <a:rPr b="1" lang="en"/>
              <a:t>“overrated”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The “</a:t>
            </a:r>
            <a:r>
              <a:rPr b="1" lang="en"/>
              <a:t>guitar”</a:t>
            </a:r>
            <a:r>
              <a:rPr lang="en"/>
              <a:t>,</a:t>
            </a:r>
            <a:r>
              <a:rPr b="1" lang="en"/>
              <a:t> “bass”</a:t>
            </a:r>
            <a:r>
              <a:rPr lang="en"/>
              <a:t>,</a:t>
            </a:r>
            <a:r>
              <a:rPr b="1" lang="en"/>
              <a:t> </a:t>
            </a:r>
            <a:r>
              <a:rPr lang="en"/>
              <a:t>and</a:t>
            </a:r>
            <a:r>
              <a:rPr b="1" lang="en"/>
              <a:t> “piano”</a:t>
            </a:r>
            <a:r>
              <a:rPr lang="en"/>
              <a:t> were mentioned frequently in reviews, seemingly well-regarded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The reviews were rather </a:t>
            </a:r>
            <a:r>
              <a:rPr b="1" lang="en"/>
              <a:t>homogeneous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0" y="79538"/>
            <a:ext cx="868850" cy="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1989600" y="322538"/>
            <a:ext cx="5164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Recommendations</a:t>
            </a:r>
            <a:r>
              <a:rPr lang="en" sz="3300"/>
              <a:t> &amp; </a:t>
            </a:r>
            <a:r>
              <a:rPr lang="en" sz="3300"/>
              <a:t>Next Steps</a:t>
            </a:r>
            <a:endParaRPr sz="3300"/>
          </a:p>
        </p:txBody>
      </p:sp>
      <p:sp>
        <p:nvSpPr>
          <p:cNvPr id="278" name="Google Shape;278;p43"/>
          <p:cNvSpPr txBox="1"/>
          <p:nvPr/>
        </p:nvSpPr>
        <p:spPr>
          <a:xfrm>
            <a:off x="1516200" y="1591150"/>
            <a:ext cx="6426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arenR"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Gather </a:t>
            </a: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more data</a:t>
            </a: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 - this will allow clearer topics to emerge  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lphaLcParenR"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Analyzing </a:t>
            </a: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full-bodies of work</a:t>
            </a: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 of </a:t>
            </a: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multiple artists within a single genre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arenR"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Utilize </a:t>
            </a: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CorEx</a:t>
            </a: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 to hone in on specific topics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rabicParenR"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Use of genre data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oppins"/>
              <a:buAutoNum type="alphaLcParenR"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Perhaps construction of a content-based </a:t>
            </a: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recommendation</a:t>
            </a: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 system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/>
        </p:nvSpPr>
        <p:spPr>
          <a:xfrm>
            <a:off x="2598450" y="324075"/>
            <a:ext cx="3947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b="1" sz="5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837" y="1397150"/>
            <a:ext cx="3560325" cy="35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2461850" y="1644582"/>
            <a:ext cx="21171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75" name="Google Shape;175;p34"/>
          <p:cNvSpPr txBox="1"/>
          <p:nvPr>
            <p:ph idx="2" type="title"/>
          </p:nvPr>
        </p:nvSpPr>
        <p:spPr>
          <a:xfrm>
            <a:off x="6358175" y="2794075"/>
            <a:ext cx="765000" cy="7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76" name="Google Shape;176;p34"/>
          <p:cNvSpPr txBox="1"/>
          <p:nvPr>
            <p:ph idx="3" type="title"/>
          </p:nvPr>
        </p:nvSpPr>
        <p:spPr>
          <a:xfrm>
            <a:off x="5620925" y="1644575"/>
            <a:ext cx="22395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77" name="Google Shape;177;p34"/>
          <p:cNvSpPr txBox="1"/>
          <p:nvPr>
            <p:ph idx="5" type="title"/>
          </p:nvPr>
        </p:nvSpPr>
        <p:spPr>
          <a:xfrm>
            <a:off x="2752550" y="3554875"/>
            <a:ext cx="1535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8" name="Google Shape;178;p34"/>
          <p:cNvSpPr txBox="1"/>
          <p:nvPr>
            <p:ph idx="7" type="title"/>
          </p:nvPr>
        </p:nvSpPr>
        <p:spPr>
          <a:xfrm>
            <a:off x="4941725" y="3700550"/>
            <a:ext cx="3597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Next Steps</a:t>
            </a:r>
            <a:endParaRPr/>
          </a:p>
        </p:txBody>
      </p:sp>
      <p:sp>
        <p:nvSpPr>
          <p:cNvPr id="179" name="Google Shape;179;p34"/>
          <p:cNvSpPr txBox="1"/>
          <p:nvPr>
            <p:ph idx="9" type="title"/>
          </p:nvPr>
        </p:nvSpPr>
        <p:spPr>
          <a:xfrm>
            <a:off x="2943350" y="2794075"/>
            <a:ext cx="794400" cy="7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80" name="Google Shape;180;p34"/>
          <p:cNvSpPr txBox="1"/>
          <p:nvPr>
            <p:ph idx="13" type="title"/>
          </p:nvPr>
        </p:nvSpPr>
        <p:spPr>
          <a:xfrm>
            <a:off x="2943357" y="941300"/>
            <a:ext cx="794400" cy="7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81" name="Google Shape;181;p34"/>
          <p:cNvSpPr txBox="1"/>
          <p:nvPr>
            <p:ph idx="14" type="title"/>
          </p:nvPr>
        </p:nvSpPr>
        <p:spPr>
          <a:xfrm>
            <a:off x="6358175" y="941300"/>
            <a:ext cx="765000" cy="7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82" name="Google Shape;182;p34"/>
          <p:cNvSpPr txBox="1"/>
          <p:nvPr>
            <p:ph idx="15" type="title"/>
          </p:nvPr>
        </p:nvSpPr>
        <p:spPr>
          <a:xfrm>
            <a:off x="238150" y="248350"/>
            <a:ext cx="20031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87202"/>
            <a:ext cx="788123" cy="73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>
            <p:ph type="title"/>
          </p:nvPr>
        </p:nvSpPr>
        <p:spPr>
          <a:xfrm>
            <a:off x="720000" y="376446"/>
            <a:ext cx="6343200" cy="5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Objectives:</a:t>
            </a:r>
            <a:endParaRPr/>
          </a:p>
        </p:txBody>
      </p:sp>
      <p:sp>
        <p:nvSpPr>
          <p:cNvPr id="190" name="Google Shape;190;p35"/>
          <p:cNvSpPr txBox="1"/>
          <p:nvPr>
            <p:ph idx="4294967295" type="body"/>
          </p:nvPr>
        </p:nvSpPr>
        <p:spPr>
          <a:xfrm>
            <a:off x="788125" y="1024813"/>
            <a:ext cx="77040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My client is a record label that is seeking to analyze text data that they have acquired regarding artists on their label and their peers. 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They aim to conduct a larger scale analytics initiative, however, they wish to better understand how large text-based datasets can be analyzed. 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Key Questions: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arenR"/>
            </a:pPr>
            <a:r>
              <a:rPr lang="en" sz="1600">
                <a:solidFill>
                  <a:schemeClr val="dk1"/>
                </a:solidFill>
              </a:rPr>
              <a:t>Can text data be used to categorize and interpret album reviewer sentiments?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arenR"/>
            </a:pPr>
            <a:r>
              <a:rPr lang="en" sz="1600">
                <a:solidFill>
                  <a:schemeClr val="dk1"/>
                </a:solidFill>
              </a:rPr>
              <a:t>What are listener sentiments on Pink Floyd’s Dark Side of the Moon, what are the perceived strengths and weaknesses of the album?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p35"/>
          <p:cNvSpPr txBox="1"/>
          <p:nvPr/>
        </p:nvSpPr>
        <p:spPr>
          <a:xfrm>
            <a:off x="168525" y="426974"/>
            <a:ext cx="5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5"/>
          <p:cNvSpPr txBox="1"/>
          <p:nvPr/>
        </p:nvSpPr>
        <p:spPr>
          <a:xfrm>
            <a:off x="3678099" y="376446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/>
          <p:nvPr/>
        </p:nvSpPr>
        <p:spPr>
          <a:xfrm>
            <a:off x="7778213" y="1712342"/>
            <a:ext cx="1319907" cy="1413458"/>
          </a:xfrm>
          <a:custGeom>
            <a:rect b="b" l="l" r="r" t="t"/>
            <a:pathLst>
              <a:path extrusionOk="0" h="26923" w="65757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36"/>
          <p:cNvGrpSpPr/>
          <p:nvPr/>
        </p:nvGrpSpPr>
        <p:grpSpPr>
          <a:xfrm>
            <a:off x="5589110" y="1712339"/>
            <a:ext cx="2417705" cy="1413458"/>
            <a:chOff x="4342321" y="2506075"/>
            <a:chExt cx="3011215" cy="673075"/>
          </a:xfrm>
        </p:grpSpPr>
        <p:sp>
          <p:nvSpPr>
            <p:cNvPr id="199" name="Google Shape;199;p36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6"/>
          <p:cNvGrpSpPr/>
          <p:nvPr/>
        </p:nvGrpSpPr>
        <p:grpSpPr>
          <a:xfrm>
            <a:off x="19876" y="1712253"/>
            <a:ext cx="5779848" cy="1413458"/>
            <a:chOff x="238125" y="2506075"/>
            <a:chExt cx="7115411" cy="673075"/>
          </a:xfrm>
        </p:grpSpPr>
        <p:sp>
          <p:nvSpPr>
            <p:cNvPr id="202" name="Google Shape;202;p36"/>
            <p:cNvSpPr/>
            <p:nvPr/>
          </p:nvSpPr>
          <p:spPr>
            <a:xfrm>
              <a:off x="238125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6"/>
            <p:cNvSpPr/>
            <p:nvPr/>
          </p:nvSpPr>
          <p:spPr>
            <a:xfrm>
              <a:off x="1606190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6"/>
            <p:cNvSpPr/>
            <p:nvPr/>
          </p:nvSpPr>
          <p:spPr>
            <a:xfrm>
              <a:off x="297348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6"/>
            <p:cNvSpPr/>
            <p:nvPr/>
          </p:nvSpPr>
          <p:spPr>
            <a:xfrm>
              <a:off x="5709611" y="2506075"/>
              <a:ext cx="1643925" cy="673075"/>
            </a:xfrm>
            <a:custGeom>
              <a:rect b="b" l="l" r="r" t="t"/>
              <a:pathLst>
                <a:path extrusionOk="0"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6"/>
            <p:cNvSpPr/>
            <p:nvPr/>
          </p:nvSpPr>
          <p:spPr>
            <a:xfrm>
              <a:off x="4342321" y="2506075"/>
              <a:ext cx="1643150" cy="673075"/>
            </a:xfrm>
            <a:custGeom>
              <a:rect b="b" l="l" r="r" t="t"/>
              <a:pathLst>
                <a:path extrusionOk="0"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36"/>
          <p:cNvSpPr txBox="1"/>
          <p:nvPr>
            <p:ph type="title"/>
          </p:nvPr>
        </p:nvSpPr>
        <p:spPr>
          <a:xfrm>
            <a:off x="79175" y="4459713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</a:t>
            </a:r>
            <a:endParaRPr/>
          </a:p>
        </p:txBody>
      </p:sp>
      <p:sp>
        <p:nvSpPr>
          <p:cNvPr id="208" name="Google Shape;208;p36"/>
          <p:cNvSpPr txBox="1"/>
          <p:nvPr/>
        </p:nvSpPr>
        <p:spPr>
          <a:xfrm>
            <a:off x="168525" y="439625"/>
            <a:ext cx="5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25" y="3699025"/>
            <a:ext cx="859591" cy="7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/>
        </p:nvSpPr>
        <p:spPr>
          <a:xfrm>
            <a:off x="-156187" y="2126738"/>
            <a:ext cx="182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Data 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Exploration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175" y="4547480"/>
            <a:ext cx="95767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>
            <a:off x="168525" y="155725"/>
            <a:ext cx="31263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1547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Reviews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Average of 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138 words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per review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1494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reviews 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contain a rating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(1-5)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Average Rating is 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~4.4 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36"/>
          <p:cNvSpPr txBox="1"/>
          <p:nvPr/>
        </p:nvSpPr>
        <p:spPr>
          <a:xfrm>
            <a:off x="2225174" y="2172775"/>
            <a:ext cx="154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Dimensionality 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Reduction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1317238" y="2126750"/>
            <a:ext cx="113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Pre -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Processing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5584163" y="2049800"/>
            <a:ext cx="142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Topic 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Modeling 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Round 2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3453163" y="2150275"/>
            <a:ext cx="113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Topic 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Modeling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6813388" y="2126750"/>
            <a:ext cx="113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Supervised Learning 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7874255" y="2095797"/>
            <a:ext cx="123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Conclusions, Outline of 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Next Steps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4487" y="4435287"/>
            <a:ext cx="574139" cy="6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/>
        </p:nvSpPr>
        <p:spPr>
          <a:xfrm>
            <a:off x="4411725" y="2049800"/>
            <a:ext cx="1479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Pre </a:t>
            </a: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-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Processing 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oppins"/>
                <a:ea typeface="Poppins"/>
                <a:cs typeface="Poppins"/>
                <a:sym typeface="Poppins"/>
              </a:rPr>
              <a:t>Round 2</a:t>
            </a:r>
            <a:endParaRPr b="1"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1" name="Google Shape;221;p36"/>
          <p:cNvCxnSpPr/>
          <p:nvPr/>
        </p:nvCxnSpPr>
        <p:spPr>
          <a:xfrm rot="10800000">
            <a:off x="754013" y="1269569"/>
            <a:ext cx="0" cy="847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6"/>
          <p:cNvSpPr txBox="1"/>
          <p:nvPr/>
        </p:nvSpPr>
        <p:spPr>
          <a:xfrm>
            <a:off x="1022950" y="3328250"/>
            <a:ext cx="17229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Removal of 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punctuation, upper case letters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Tokenization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3" name="Google Shape;223;p36"/>
          <p:cNvCxnSpPr>
            <a:stCxn id="214" idx="2"/>
          </p:cNvCxnSpPr>
          <p:nvPr/>
        </p:nvCxnSpPr>
        <p:spPr>
          <a:xfrm flipH="1">
            <a:off x="1882588" y="2619350"/>
            <a:ext cx="1800" cy="708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6"/>
          <p:cNvSpPr txBox="1"/>
          <p:nvPr/>
        </p:nvSpPr>
        <p:spPr>
          <a:xfrm>
            <a:off x="3767475" y="458925"/>
            <a:ext cx="18204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NMF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is the primarily tool used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5" name="Google Shape;225;p36"/>
          <p:cNvCxnSpPr/>
          <p:nvPr/>
        </p:nvCxnSpPr>
        <p:spPr>
          <a:xfrm flipH="1" rot="10800000">
            <a:off x="4021963" y="1194638"/>
            <a:ext cx="1800" cy="932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6"/>
          <p:cNvSpPr txBox="1"/>
          <p:nvPr/>
        </p:nvSpPr>
        <p:spPr>
          <a:xfrm>
            <a:off x="4532750" y="3451200"/>
            <a:ext cx="18204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Addition of 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stop words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English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Spanish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Lemmatization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7" name="Google Shape;227;p36"/>
          <p:cNvCxnSpPr/>
          <p:nvPr/>
        </p:nvCxnSpPr>
        <p:spPr>
          <a:xfrm flipH="1">
            <a:off x="5028363" y="2742300"/>
            <a:ext cx="1800" cy="708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6"/>
          <p:cNvSpPr txBox="1"/>
          <p:nvPr/>
        </p:nvSpPr>
        <p:spPr>
          <a:xfrm>
            <a:off x="5724200" y="94994"/>
            <a:ext cx="26373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Examination of 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classification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methods including: 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Logistic Regression, Random Forest, Gradient Boosting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9" name="Google Shape;229;p36"/>
          <p:cNvCxnSpPr/>
          <p:nvPr/>
        </p:nvCxnSpPr>
        <p:spPr>
          <a:xfrm flipH="1">
            <a:off x="7223975" y="1222775"/>
            <a:ext cx="13200" cy="845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6" type="title"/>
          </p:nvPr>
        </p:nvSpPr>
        <p:spPr>
          <a:xfrm>
            <a:off x="872400" y="387613"/>
            <a:ext cx="6343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- Topic Modeling 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0" y="307588"/>
            <a:ext cx="745950" cy="73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/>
        </p:nvSpPr>
        <p:spPr>
          <a:xfrm>
            <a:off x="364575" y="1330225"/>
            <a:ext cx="7262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I chose 8 topics the four of the most salient were as follows: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AutoNum type="alphaLcParenR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Extremely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lengthy, highly positive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analytical reviews</a:t>
            </a:r>
            <a:endParaRPr b="1"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AutoNum type="alphaLcParenR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Non-English reviews (Italian, Spanish, and Portuguese reviews were identified)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AutoNum type="alphaLcParenR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Short reviews labeling the album a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“classic”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or the “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greatest album of all time” </a:t>
            </a:r>
            <a:endParaRPr b="1"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"/>
              <a:buAutoNum type="alphaLcParenR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Reviews noting the album is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too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overrated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, or perhaps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good but overrated</a:t>
            </a:r>
            <a:endParaRPr b="1"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24175" y="200250"/>
            <a:ext cx="7585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- LDA Visualization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50" y="853400"/>
            <a:ext cx="7341826" cy="38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650" y="820750"/>
            <a:ext cx="7307701" cy="39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>
            <p:ph type="title"/>
          </p:nvPr>
        </p:nvSpPr>
        <p:spPr>
          <a:xfrm>
            <a:off x="424175" y="200250"/>
            <a:ext cx="75852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- LDA Visualization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720000" y="387600"/>
            <a:ext cx="75963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lang="en"/>
              <a:t> - Random Forest</a:t>
            </a:r>
            <a:endParaRPr/>
          </a:p>
        </p:txBody>
      </p:sp>
      <p:sp>
        <p:nvSpPr>
          <p:cNvPr id="254" name="Google Shape;254;p40"/>
          <p:cNvSpPr txBox="1"/>
          <p:nvPr/>
        </p:nvSpPr>
        <p:spPr>
          <a:xfrm>
            <a:off x="519775" y="1163725"/>
            <a:ext cx="4071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 random forest was able to provide the most nuanced results, other 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were having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difficulty predicting true negatives</a:t>
            </a:r>
            <a:endParaRPr b="1"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This dataset is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extremely unbalanced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, with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largely favorable reviews</a:t>
            </a:r>
            <a:endParaRPr b="1"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"/>
              <a:buChar char="●"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This model suffers from the same issue, however, it shows promise as far as its ability to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capture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some of the </a:t>
            </a:r>
            <a:r>
              <a:rPr b="1" lang="en" sz="1600">
                <a:latin typeface="Poppins"/>
                <a:ea typeface="Poppins"/>
                <a:cs typeface="Poppins"/>
                <a:sym typeface="Poppins"/>
              </a:rPr>
              <a:t>true negatives</a:t>
            </a: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 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738" y="1035575"/>
            <a:ext cx="3457575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 txBox="1"/>
          <p:nvPr/>
        </p:nvSpPr>
        <p:spPr>
          <a:xfrm>
            <a:off x="5533036" y="3898675"/>
            <a:ext cx="19221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Accuracy: </a:t>
            </a:r>
            <a:r>
              <a:rPr b="1" lang="en">
                <a:solidFill>
                  <a:schemeClr val="dk1"/>
                </a:solidFill>
              </a:rPr>
              <a:t>0.904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Recall:</a:t>
            </a:r>
            <a:r>
              <a:rPr b="1" lang="en">
                <a:solidFill>
                  <a:schemeClr val="dk1"/>
                </a:solidFill>
              </a:rPr>
              <a:t> 0.975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Precision: </a:t>
            </a:r>
            <a:r>
              <a:rPr b="1" lang="en">
                <a:solidFill>
                  <a:schemeClr val="dk1"/>
                </a:solidFill>
              </a:rPr>
              <a:t>0.923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F1: </a:t>
            </a:r>
            <a:r>
              <a:rPr b="1" lang="en">
                <a:solidFill>
                  <a:schemeClr val="dk1"/>
                </a:solidFill>
              </a:rPr>
              <a:t>0.948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744900" y="204800"/>
            <a:ext cx="7423800" cy="5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Text - Sentiment Analysis</a:t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00" y="888075"/>
            <a:ext cx="6990769" cy="387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8115100" y="3370175"/>
            <a:ext cx="4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/>
          <p:nvPr/>
        </p:nvSpPr>
        <p:spPr>
          <a:xfrm flipH="1" rot="10800000">
            <a:off x="4934950" y="3028800"/>
            <a:ext cx="249300" cy="11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1"/>
          <p:cNvSpPr/>
          <p:nvPr/>
        </p:nvSpPr>
        <p:spPr>
          <a:xfrm flipH="1" rot="10800000">
            <a:off x="4685650" y="3305850"/>
            <a:ext cx="249300" cy="11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fference Between Cryptocurrency and Stocks by Slidesgo">
  <a:themeElements>
    <a:clrScheme name="Simple Light">
      <a:dk1>
        <a:srgbClr val="313131"/>
      </a:dk1>
      <a:lt1>
        <a:srgbClr val="FFFFFF"/>
      </a:lt1>
      <a:dk2>
        <a:srgbClr val="D8867B"/>
      </a:dk2>
      <a:lt2>
        <a:srgbClr val="7DBBBF"/>
      </a:lt2>
      <a:accent1>
        <a:srgbClr val="FFF27B"/>
      </a:accent1>
      <a:accent2>
        <a:srgbClr val="B1CB7C"/>
      </a:accent2>
      <a:accent3>
        <a:srgbClr val="F6F6F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